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/>
    <p:restoredTop sz="94610"/>
  </p:normalViewPr>
  <p:slideViewPr>
    <p:cSldViewPr snapToGrid="0">
      <p:cViewPr varScale="1">
        <p:scale>
          <a:sx n="116" d="100"/>
          <a:sy n="116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90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DA8A-AD9D-A046-A22D-9595004D3C24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2ABA7-3CC7-884A-9327-3862318AE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2618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2ABA7-3CC7-884A-9327-3862318AEDE1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142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2ABA7-3CC7-884A-9327-3862318AEDE1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078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9662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844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828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0356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4357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5859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9977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08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32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2525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9717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9A323-E37E-B048-9816-C4E13DF62160}" type="datetimeFigureOut">
              <a:rPr lang="tr-TR" smtClean="0"/>
              <a:t>20.05.2024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E891D-3ADA-4F42-92E1-7DA9E935CDE1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474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Yuvarlatılmış Dikdörtgen 3">
            <a:extLst>
              <a:ext uri="{FF2B5EF4-FFF2-40B4-BE49-F238E27FC236}">
                <a16:creationId xmlns:a16="http://schemas.microsoft.com/office/drawing/2014/main" id="{381AE16D-9874-7E74-FF67-4572C0F40070}"/>
              </a:ext>
            </a:extLst>
          </p:cNvPr>
          <p:cNvSpPr/>
          <p:nvPr/>
        </p:nvSpPr>
        <p:spPr>
          <a:xfrm>
            <a:off x="532015" y="3930305"/>
            <a:ext cx="3861960" cy="2437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205 c# Final Projesi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5745836-6301-7290-9F4C-67A46391BB55}"/>
              </a:ext>
            </a:extLst>
          </p:cNvPr>
          <p:cNvSpPr txBox="1"/>
          <p:nvPr/>
        </p:nvSpPr>
        <p:spPr>
          <a:xfrm>
            <a:off x="5162719" y="3930305"/>
            <a:ext cx="6586915" cy="24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Proje açıklaması :  ESP8266 WİFİ modülü ve röle ile telefon üzerinden kablosuz bir şekilde kontrol edilen lamba açma-kapama projesi</a:t>
            </a:r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C696ECD3-7F86-431F-FED0-496C890B74BE}"/>
              </a:ext>
            </a:extLst>
          </p:cNvPr>
          <p:cNvGrpSpPr/>
          <p:nvPr/>
        </p:nvGrpSpPr>
        <p:grpSpPr>
          <a:xfrm>
            <a:off x="4428105" y="1289684"/>
            <a:ext cx="3335789" cy="1638011"/>
            <a:chOff x="405116" y="1302696"/>
            <a:chExt cx="2916820" cy="1432280"/>
          </a:xfrm>
        </p:grpSpPr>
        <p:sp>
          <p:nvSpPr>
            <p:cNvPr id="7" name="Yuvarlatılmış Dikdörtgen 6">
              <a:extLst>
                <a:ext uri="{FF2B5EF4-FFF2-40B4-BE49-F238E27FC236}">
                  <a16:creationId xmlns:a16="http://schemas.microsoft.com/office/drawing/2014/main" id="{19946A9E-D28D-D34F-B4AE-98F15E2EB1F0}"/>
                </a:ext>
              </a:extLst>
            </p:cNvPr>
            <p:cNvSpPr/>
            <p:nvPr/>
          </p:nvSpPr>
          <p:spPr>
            <a:xfrm>
              <a:off x="405116" y="1302696"/>
              <a:ext cx="2916820" cy="14322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Metin kutusu 5">
              <a:extLst>
                <a:ext uri="{FF2B5EF4-FFF2-40B4-BE49-F238E27FC236}">
                  <a16:creationId xmlns:a16="http://schemas.microsoft.com/office/drawing/2014/main" id="{B0A898BB-DECE-6EB0-7162-7D4DB41D34CF}"/>
                </a:ext>
              </a:extLst>
            </p:cNvPr>
            <p:cNvSpPr txBox="1"/>
            <p:nvPr/>
          </p:nvSpPr>
          <p:spPr>
            <a:xfrm>
              <a:off x="405116" y="1479668"/>
              <a:ext cx="291682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42416">
                <a:spcAft>
                  <a:spcPts val="600"/>
                </a:spcAft>
              </a:pPr>
              <a:r>
                <a:rPr lang="tr-TR" sz="193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Projede kullanılan donanımlar</a:t>
              </a:r>
            </a:p>
            <a:p>
              <a:pPr marL="846963" lvl="1" indent="-325755" defTabSz="1042416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tr-TR" sz="193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tr-TR" sz="1824" kern="1200" dirty="0">
                  <a:solidFill>
                    <a:srgbClr val="0F1111"/>
                  </a:solidFill>
                  <a:latin typeface="Amazon Ember"/>
                  <a:ea typeface="+mn-ea"/>
                  <a:cs typeface="+mn-cs"/>
                </a:rPr>
                <a:t>ESP8266 NodeMCU</a:t>
              </a:r>
            </a:p>
            <a:p>
              <a:pPr marL="846963" lvl="1" indent="-325755" defTabSz="1042416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tr-TR" sz="1824" kern="1200" dirty="0">
                  <a:solidFill>
                    <a:srgbClr val="0F1111"/>
                  </a:solidFill>
                  <a:latin typeface="Amazon Ember"/>
                  <a:ea typeface="+mn-ea"/>
                  <a:cs typeface="+mn-cs"/>
                </a:rPr>
                <a:t>1 Kanal 5V Röle kartı</a:t>
              </a:r>
            </a:p>
            <a:p>
              <a:pPr marL="846963" lvl="1" indent="-325755" defTabSz="1042416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tr-TR" sz="1824" kern="1200" dirty="0">
                  <a:solidFill>
                    <a:srgbClr val="0F1111"/>
                  </a:solidFill>
                  <a:latin typeface="Amazon Ember"/>
                  <a:ea typeface="+mn-ea"/>
                  <a:cs typeface="+mn-cs"/>
                </a:rPr>
                <a:t>Birkaç jumper kablo</a:t>
              </a:r>
              <a:endParaRPr lang="tr-TR" sz="1600" dirty="0">
                <a:solidFill>
                  <a:srgbClr val="0F1111"/>
                </a:solidFill>
                <a:latin typeface="Amazon Emb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93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 descr="elektronik donanım, elektronik mühendisliği, devre bileşeni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76534A1A-9BFC-AA9B-C3B2-AEE9DEC2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9" y="1249031"/>
            <a:ext cx="3765334" cy="2541600"/>
          </a:xfrm>
          <a:prstGeom prst="rect">
            <a:avLst/>
          </a:prstGeom>
        </p:spPr>
      </p:pic>
      <p:sp>
        <p:nvSpPr>
          <p:cNvPr id="24" name="Yuvarlatılmış Dikdörtgen 23">
            <a:extLst>
              <a:ext uri="{FF2B5EF4-FFF2-40B4-BE49-F238E27FC236}">
                <a16:creationId xmlns:a16="http://schemas.microsoft.com/office/drawing/2014/main" id="{A653540F-A465-B7D5-6E8B-CD2481942BB0}"/>
              </a:ext>
            </a:extLst>
          </p:cNvPr>
          <p:cNvSpPr/>
          <p:nvPr/>
        </p:nvSpPr>
        <p:spPr>
          <a:xfrm>
            <a:off x="0" y="330369"/>
            <a:ext cx="12192000" cy="674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Genel hatlarıyla proje </a:t>
            </a:r>
          </a:p>
        </p:txBody>
      </p:sp>
      <p:pic>
        <p:nvPicPr>
          <p:cNvPr id="5" name="Resim 4" descr="metin, ekran görüntüsü, multimedya, küçük alet içeren bir resim&#10;&#10;Açıklama otomatik olarak oluşturuldu">
            <a:extLst>
              <a:ext uri="{FF2B5EF4-FFF2-40B4-BE49-F238E27FC236}">
                <a16:creationId xmlns:a16="http://schemas.microsoft.com/office/drawing/2014/main" id="{DAC37FC5-8390-4BF1-E8FB-F82A424D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063" y="4026088"/>
            <a:ext cx="4368616" cy="2019600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B5E7F608-B490-3519-661C-BD90363185CF}"/>
              </a:ext>
            </a:extLst>
          </p:cNvPr>
          <p:cNvSpPr txBox="1"/>
          <p:nvPr/>
        </p:nvSpPr>
        <p:spPr>
          <a:xfrm>
            <a:off x="4586917" y="1083563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Kullanılan Uygulamalar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0F1E8D4E-028B-52A8-8D4E-56BEA5EF6738}"/>
              </a:ext>
            </a:extLst>
          </p:cNvPr>
          <p:cNvSpPr txBox="1"/>
          <p:nvPr/>
        </p:nvSpPr>
        <p:spPr>
          <a:xfrm>
            <a:off x="8009666" y="19964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1-</a:t>
            </a:r>
          </a:p>
        </p:txBody>
      </p:sp>
      <p:pic>
        <p:nvPicPr>
          <p:cNvPr id="21" name="Resim 20" descr="simge, sembol, ekran görüntüsü, tasarım, işaret içeren bir resim&#10;&#10;Açıklama otomatik olarak oluşturuldu">
            <a:extLst>
              <a:ext uri="{FF2B5EF4-FFF2-40B4-BE49-F238E27FC236}">
                <a16:creationId xmlns:a16="http://schemas.microsoft.com/office/drawing/2014/main" id="{7C71C5DA-49B6-6880-5937-0EF907B0E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492" y="1781909"/>
            <a:ext cx="795600" cy="795600"/>
          </a:xfrm>
          <a:prstGeom prst="rect">
            <a:avLst/>
          </a:prstGeom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25EC0041-9BA8-E148-50ED-3F86483E0F1B}"/>
              </a:ext>
            </a:extLst>
          </p:cNvPr>
          <p:cNvSpPr txBox="1"/>
          <p:nvPr/>
        </p:nvSpPr>
        <p:spPr>
          <a:xfrm>
            <a:off x="9078092" y="2012972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Blynk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F6FE9FE5-CA15-BCF2-3B0C-CC8CF53DECBA}"/>
              </a:ext>
            </a:extLst>
          </p:cNvPr>
          <p:cNvSpPr txBox="1"/>
          <p:nvPr/>
        </p:nvSpPr>
        <p:spPr>
          <a:xfrm>
            <a:off x="8009666" y="303485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2-</a:t>
            </a:r>
          </a:p>
        </p:txBody>
      </p:sp>
      <p:pic>
        <p:nvPicPr>
          <p:cNvPr id="27" name="Resim 26" descr="simge, sembol, ekran görüntüsü, grafik, logo içeren bir resim&#10;&#10;Açıklama otomatik olarak oluşturuldu">
            <a:extLst>
              <a:ext uri="{FF2B5EF4-FFF2-40B4-BE49-F238E27FC236}">
                <a16:creationId xmlns:a16="http://schemas.microsoft.com/office/drawing/2014/main" id="{E7EE7F7A-0336-4BCF-0B0E-C50D81DC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292" y="2877523"/>
            <a:ext cx="684000" cy="684000"/>
          </a:xfrm>
          <a:prstGeom prst="rect">
            <a:avLst/>
          </a:prstGeom>
        </p:spPr>
      </p:pic>
      <p:sp>
        <p:nvSpPr>
          <p:cNvPr id="28" name="Metin kutusu 27">
            <a:extLst>
              <a:ext uri="{FF2B5EF4-FFF2-40B4-BE49-F238E27FC236}">
                <a16:creationId xmlns:a16="http://schemas.microsoft.com/office/drawing/2014/main" id="{EB34EBFC-A4F4-0058-2133-6ACC2A1B2921}"/>
              </a:ext>
            </a:extLst>
          </p:cNvPr>
          <p:cNvSpPr txBox="1"/>
          <p:nvPr/>
        </p:nvSpPr>
        <p:spPr>
          <a:xfrm>
            <a:off x="9078092" y="3038369"/>
            <a:ext cx="128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Arduino Ide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A087E512-5350-958A-023A-BAA66564DF90}"/>
              </a:ext>
            </a:extLst>
          </p:cNvPr>
          <p:cNvSpPr txBox="1"/>
          <p:nvPr/>
        </p:nvSpPr>
        <p:spPr>
          <a:xfrm>
            <a:off x="8009666" y="402608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3-</a:t>
            </a:r>
          </a:p>
        </p:txBody>
      </p:sp>
      <p:pic>
        <p:nvPicPr>
          <p:cNvPr id="31" name="Resim 30" descr="ekran görüntüsü, grafik, renklilik, dikdörtgen içeren bir resim&#10;&#10;Açıklama otomatik olarak oluşturuldu">
            <a:extLst>
              <a:ext uri="{FF2B5EF4-FFF2-40B4-BE49-F238E27FC236}">
                <a16:creationId xmlns:a16="http://schemas.microsoft.com/office/drawing/2014/main" id="{DAE11376-3948-646A-75E6-58DEEF787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121" y="3918689"/>
            <a:ext cx="626342" cy="638216"/>
          </a:xfrm>
          <a:prstGeom prst="rect">
            <a:avLst/>
          </a:prstGeom>
        </p:spPr>
      </p:pic>
      <p:sp>
        <p:nvSpPr>
          <p:cNvPr id="32" name="Metin kutusu 31">
            <a:extLst>
              <a:ext uri="{FF2B5EF4-FFF2-40B4-BE49-F238E27FC236}">
                <a16:creationId xmlns:a16="http://schemas.microsoft.com/office/drawing/2014/main" id="{BB449774-D0B3-814A-B30F-7A4B12B47ED0}"/>
              </a:ext>
            </a:extLst>
          </p:cNvPr>
          <p:cNvSpPr txBox="1"/>
          <p:nvPr/>
        </p:nvSpPr>
        <p:spPr>
          <a:xfrm>
            <a:off x="9078092" y="4100101"/>
            <a:ext cx="10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Tinkercad</a:t>
            </a:r>
          </a:p>
        </p:txBody>
      </p:sp>
      <p:pic>
        <p:nvPicPr>
          <p:cNvPr id="34" name="Resim 33" descr="metin, ekran görüntüsü, yazılım, web sayfası içeren bir resim&#10;&#10;Açıklama otomatik olarak oluşturuldu">
            <a:extLst>
              <a:ext uri="{FF2B5EF4-FFF2-40B4-BE49-F238E27FC236}">
                <a16:creationId xmlns:a16="http://schemas.microsoft.com/office/drawing/2014/main" id="{E82844B1-F908-083C-047C-9C0C88109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599" y="1791688"/>
            <a:ext cx="2711450" cy="15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Çapraz Köşeleri Yuvarlatılmış Dikdörtgen 4">
            <a:extLst>
              <a:ext uri="{FF2B5EF4-FFF2-40B4-BE49-F238E27FC236}">
                <a16:creationId xmlns:a16="http://schemas.microsoft.com/office/drawing/2014/main" id="{14FD3B0F-4966-C067-F3A2-A659C7CBD25C}"/>
              </a:ext>
            </a:extLst>
          </p:cNvPr>
          <p:cNvSpPr/>
          <p:nvPr/>
        </p:nvSpPr>
        <p:spPr>
          <a:xfrm>
            <a:off x="395148" y="2644424"/>
            <a:ext cx="8432943" cy="2930236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18AEC16-1147-C5E5-D586-876CDD56DE09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ESP8266 NodeMCU Nedir?</a:t>
            </a:r>
          </a:p>
        </p:txBody>
      </p:sp>
      <p:pic>
        <p:nvPicPr>
          <p:cNvPr id="6" name="Resim 5" descr="elektronik donanım, elektronik bileşen, devre bileşeni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4EF6DA3D-DF06-2F48-41D4-A5C1A0C57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5" r="10044" b="-1"/>
          <a:stretch/>
        </p:blipFill>
        <p:spPr>
          <a:xfrm>
            <a:off x="4254111" y="411692"/>
            <a:ext cx="1785769" cy="178037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CD413BE-803F-A424-95EA-C0D60A71BECB}"/>
              </a:ext>
            </a:extLst>
          </p:cNvPr>
          <p:cNvSpPr txBox="1"/>
          <p:nvPr/>
        </p:nvSpPr>
        <p:spPr>
          <a:xfrm>
            <a:off x="640080" y="3429000"/>
            <a:ext cx="81880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Çin merkezli Espressif Systems tarafından üretilmektedir. Kısacası üzerinde Wİ-Fİ </a:t>
            </a:r>
          </a:p>
          <a:p>
            <a:r>
              <a:rPr lang="tr-TR" sz="1400" dirty="0"/>
              <a:t>modülü ve mikrodenetleyici entegrasyonu bulunan entegre devredir. Düşük maliyet, düşük güç tüketimi sağlar</a:t>
            </a:r>
          </a:p>
          <a:p>
            <a:r>
              <a:rPr lang="tr-TR" sz="1400" dirty="0"/>
              <a:t>Ve ufak çaplı IOT projeler için çok kullanışlıdır</a:t>
            </a:r>
          </a:p>
        </p:txBody>
      </p:sp>
      <p:pic>
        <p:nvPicPr>
          <p:cNvPr id="12" name="Resim 11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5766241-9769-6CE4-79C9-A9A6203C4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810" y="374576"/>
            <a:ext cx="4399678" cy="1820978"/>
          </a:xfrm>
          <a:prstGeom prst="rect">
            <a:avLst/>
          </a:prstGeom>
        </p:spPr>
      </p:pic>
      <p:pic>
        <p:nvPicPr>
          <p:cNvPr id="15" name="Resim 14" descr="metin, ekran görüntüsü, elektronik donanım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CCB3897F-1A12-8727-C933-2FE8870AE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34" y="2644424"/>
            <a:ext cx="2720754" cy="3238468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EC4DB47D-C8FC-91D5-3D0F-4D9A5ADA3FD7}"/>
              </a:ext>
            </a:extLst>
          </p:cNvPr>
          <p:cNvSpPr txBox="1"/>
          <p:nvPr/>
        </p:nvSpPr>
        <p:spPr>
          <a:xfrm>
            <a:off x="640080" y="4252719"/>
            <a:ext cx="6789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Üzerinde bulunan GPIO(Genel amaçlı giriş/çıkış dijital pinleri ile veri iletimini sağlamaktadır</a:t>
            </a:r>
          </a:p>
        </p:txBody>
      </p:sp>
      <p:pic>
        <p:nvPicPr>
          <p:cNvPr id="3" name="Resim 2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62CE3108-2993-0DBC-C1A2-6BD7C204B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8470" y="176712"/>
            <a:ext cx="2759322" cy="21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7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metin, ekran görüntüsü, elektronik donanım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361F73AE-E922-9C3D-C256-4CCC1B9C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8" y="220829"/>
            <a:ext cx="3717890" cy="4425343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FD8F7E78-551F-F33F-268B-67773ADD4989}"/>
              </a:ext>
            </a:extLst>
          </p:cNvPr>
          <p:cNvSpPr txBox="1"/>
          <p:nvPr/>
        </p:nvSpPr>
        <p:spPr>
          <a:xfrm>
            <a:off x="6428509" y="366623"/>
            <a:ext cx="525087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// ESP8266 için LED kontrolü</a:t>
            </a:r>
          </a:p>
          <a:p>
            <a:endParaRPr lang="tr-TR" sz="1400" dirty="0"/>
          </a:p>
          <a:p>
            <a:r>
              <a:rPr lang="tr-TR" sz="1400" dirty="0"/>
              <a:t>// Kullanılan GPIO pin numarası (D2 pinini kullanıyoruz)</a:t>
            </a:r>
          </a:p>
          <a:p>
            <a:r>
              <a:rPr lang="tr-TR" sz="1400" dirty="0"/>
              <a:t>const int ledPin = D2;</a:t>
            </a:r>
          </a:p>
          <a:p>
            <a:endParaRPr lang="tr-TR" sz="1400" dirty="0"/>
          </a:p>
          <a:p>
            <a:r>
              <a:rPr lang="tr-TR" sz="1400" dirty="0"/>
              <a:t>void setup() {</a:t>
            </a:r>
          </a:p>
          <a:p>
            <a:r>
              <a:rPr lang="tr-TR" sz="1400" dirty="0"/>
              <a:t>  // Seri bağlantı başlat</a:t>
            </a:r>
          </a:p>
          <a:p>
            <a:r>
              <a:rPr lang="tr-TR" sz="1400" dirty="0"/>
              <a:t>  Serial.begin(115200);</a:t>
            </a:r>
          </a:p>
          <a:p>
            <a:endParaRPr lang="tr-TR" sz="1400" dirty="0"/>
          </a:p>
          <a:p>
            <a:r>
              <a:rPr lang="tr-TR" sz="1400" dirty="0"/>
              <a:t>  // LED pinini çıkış olarak ayarla</a:t>
            </a:r>
          </a:p>
          <a:p>
            <a:r>
              <a:rPr lang="tr-TR" sz="1400" dirty="0"/>
              <a:t>  pinMode(ledPin, OUTPUT);</a:t>
            </a:r>
          </a:p>
          <a:p>
            <a:r>
              <a:rPr lang="tr-TR" sz="1400" dirty="0"/>
              <a:t>}</a:t>
            </a:r>
          </a:p>
          <a:p>
            <a:endParaRPr lang="tr-TR" sz="1400" dirty="0"/>
          </a:p>
          <a:p>
            <a:r>
              <a:rPr lang="tr-TR" sz="1400" dirty="0"/>
              <a:t>void loop() {</a:t>
            </a:r>
          </a:p>
          <a:p>
            <a:r>
              <a:rPr lang="tr-TR" sz="1400" dirty="0"/>
              <a:t>  // LED'i aç</a:t>
            </a:r>
          </a:p>
          <a:p>
            <a:r>
              <a:rPr lang="tr-TR" sz="1400" dirty="0"/>
              <a:t>  digitalWrite(ledPin, HIGH);</a:t>
            </a:r>
          </a:p>
          <a:p>
            <a:r>
              <a:rPr lang="tr-TR" sz="1400" dirty="0"/>
              <a:t>  Serial.println("LED açık");</a:t>
            </a:r>
          </a:p>
          <a:p>
            <a:endParaRPr lang="tr-TR" sz="1400" dirty="0"/>
          </a:p>
          <a:p>
            <a:r>
              <a:rPr lang="tr-TR" sz="1400" dirty="0"/>
              <a:t>  // 1 saniye bekle</a:t>
            </a:r>
          </a:p>
          <a:p>
            <a:r>
              <a:rPr lang="tr-TR" sz="1400" dirty="0"/>
              <a:t>  delay(1000);</a:t>
            </a:r>
          </a:p>
          <a:p>
            <a:endParaRPr lang="tr-TR" sz="1400" dirty="0"/>
          </a:p>
          <a:p>
            <a:r>
              <a:rPr lang="tr-TR" sz="1400" dirty="0"/>
              <a:t>  // LED'i kapat</a:t>
            </a:r>
          </a:p>
          <a:p>
            <a:r>
              <a:rPr lang="tr-TR" sz="1400" dirty="0"/>
              <a:t>  digitalWrite(ledPin, LOW);</a:t>
            </a:r>
          </a:p>
          <a:p>
            <a:r>
              <a:rPr lang="tr-TR" sz="1400" dirty="0"/>
              <a:t>  Serial.println("LED kapalı");</a:t>
            </a:r>
          </a:p>
          <a:p>
            <a:endParaRPr lang="tr-TR" sz="1400" dirty="0"/>
          </a:p>
          <a:p>
            <a:r>
              <a:rPr lang="tr-TR" sz="1400" dirty="0"/>
              <a:t>  // 1 saniye bekle</a:t>
            </a:r>
          </a:p>
          <a:p>
            <a:r>
              <a:rPr lang="tr-TR" sz="1400" dirty="0"/>
              <a:t>  delay(1000);</a:t>
            </a:r>
          </a:p>
          <a:p>
            <a:r>
              <a:rPr lang="tr-T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38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Çapraz Köşeleri Yuvarlatılmış Dikdörtgen 3">
            <a:extLst>
              <a:ext uri="{FF2B5EF4-FFF2-40B4-BE49-F238E27FC236}">
                <a16:creationId xmlns:a16="http://schemas.microsoft.com/office/drawing/2014/main" id="{4455FCA0-4F69-6126-1B25-29DA0F48C1DB}"/>
              </a:ext>
            </a:extLst>
          </p:cNvPr>
          <p:cNvSpPr/>
          <p:nvPr/>
        </p:nvSpPr>
        <p:spPr>
          <a:xfrm>
            <a:off x="4763729" y="498764"/>
            <a:ext cx="7288114" cy="2930236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F0F9789-54D2-E903-8BDF-16C5D738C8BE}"/>
              </a:ext>
            </a:extLst>
          </p:cNvPr>
          <p:cNvSpPr txBox="1"/>
          <p:nvPr/>
        </p:nvSpPr>
        <p:spPr>
          <a:xfrm>
            <a:off x="4896381" y="671220"/>
            <a:ext cx="71554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GPIO : Bu terim bir mikrodenetleyicinin veya bir bilgisayarın genel amaçlı dijital giriş ve çıkış pinlerini ifade eder. Bu pinler, mikrodenetleyicinin</a:t>
            </a:r>
          </a:p>
          <a:p>
            <a:r>
              <a:rPr lang="tr-TR" dirty="0"/>
              <a:t>dış dünyayla etkileşimde bulunmalarını sağlar. GPIO pinleri genellikle bir mikrodenetleyicinin veya mikrodenetleyici tabanlı bir cihazın </a:t>
            </a:r>
          </a:p>
          <a:p>
            <a:r>
              <a:rPr lang="tr-TR" dirty="0"/>
              <a:t>sensörlerle iletişim kurmasını, diğer cihazlarla etkileşimde bulunmasını veya çeşitli çıkışları kontrol etmesini sağlar.</a:t>
            </a:r>
          </a:p>
          <a:p>
            <a:r>
              <a:rPr lang="tr-TR" dirty="0"/>
              <a:t>Bu pinler genellikle dijital sinyalleri yüksek-düşük okuma ve yazma yeteneğine sahiptir, ancak bazı durumlarda analog giriş-çıkış da sağlanabilir.</a:t>
            </a:r>
          </a:p>
        </p:txBody>
      </p:sp>
      <p:pic>
        <p:nvPicPr>
          <p:cNvPr id="6" name="Resim 5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C64BF097-E5D8-BD37-5FAB-035C9A7D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23631">
            <a:off x="-248495" y="2198943"/>
            <a:ext cx="5588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3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lektronik donanım, elektronik mühendisliğ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0248DDB-56C9-6EE8-9B0A-F6CA3ADD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56418"/>
            <a:ext cx="7772400" cy="4945164"/>
          </a:xfrm>
          <a:prstGeom prst="rect">
            <a:avLst/>
          </a:prstGeom>
        </p:spPr>
      </p:pic>
      <p:sp>
        <p:nvSpPr>
          <p:cNvPr id="6" name="Yuvarlatılmış Dikdörtgen 5">
            <a:extLst>
              <a:ext uri="{FF2B5EF4-FFF2-40B4-BE49-F238E27FC236}">
                <a16:creationId xmlns:a16="http://schemas.microsoft.com/office/drawing/2014/main" id="{9841ADA7-AD36-3151-B0CA-3CD43124AB98}"/>
              </a:ext>
            </a:extLst>
          </p:cNvPr>
          <p:cNvSpPr/>
          <p:nvPr/>
        </p:nvSpPr>
        <p:spPr>
          <a:xfrm>
            <a:off x="8483600" y="520700"/>
            <a:ext cx="3492500" cy="5380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Uygulamamın şeması »</a:t>
            </a:r>
            <a:r>
              <a:rPr lang="tr-TR" dirty="0" err="1"/>
              <a:t>circuit</a:t>
            </a:r>
            <a:r>
              <a:rPr lang="tr-TR" dirty="0"/>
              <a:t>» ise bu şekilde.</a:t>
            </a:r>
          </a:p>
        </p:txBody>
      </p:sp>
    </p:spTree>
    <p:extLst>
      <p:ext uri="{BB962C8B-B14F-4D97-AF65-F5344CB8AC3E}">
        <p14:creationId xmlns:p14="http://schemas.microsoft.com/office/powerpoint/2010/main" val="352231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BE35B6FC-1C25-EFD8-CE7B-40D752F566E0}"/>
              </a:ext>
            </a:extLst>
          </p:cNvPr>
          <p:cNvSpPr txBox="1"/>
          <p:nvPr/>
        </p:nvSpPr>
        <p:spPr>
          <a:xfrm>
            <a:off x="1893407" y="0"/>
            <a:ext cx="840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Şimdi Blynk’in internet sitesinden yarattığımız cihazımıza gerekli ayarlamaları yapacagız</a:t>
            </a:r>
          </a:p>
        </p:txBody>
      </p:sp>
      <p:pic>
        <p:nvPicPr>
          <p:cNvPr id="5" name="Resim 4" descr="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AC53E2BA-0891-37F8-793F-8171F0D9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771157"/>
            <a:ext cx="5128578" cy="2945089"/>
          </a:xfrm>
          <a:prstGeom prst="rect">
            <a:avLst/>
          </a:prstGeom>
        </p:spPr>
      </p:pic>
      <p:pic>
        <p:nvPicPr>
          <p:cNvPr id="7" name="Resim 6" descr="ekran görüntüsü, metin, yazılım içeren bir resim&#10;&#10;Açıklama otomatik olarak oluşturuldu">
            <a:extLst>
              <a:ext uri="{FF2B5EF4-FFF2-40B4-BE49-F238E27FC236}">
                <a16:creationId xmlns:a16="http://schemas.microsoft.com/office/drawing/2014/main" id="{4B9642A9-CA97-8BA1-DB1A-5EB619E3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722488"/>
            <a:ext cx="5128578" cy="2945089"/>
          </a:xfrm>
          <a:prstGeom prst="rect">
            <a:avLst/>
          </a:prstGeom>
        </p:spPr>
      </p:pic>
      <p:pic>
        <p:nvPicPr>
          <p:cNvPr id="10" name="Resim 9" descr="ekran görüntüsü, metin içeren bir resim&#10;&#10;Açıklama otomatik olarak oluşturuldu">
            <a:extLst>
              <a:ext uri="{FF2B5EF4-FFF2-40B4-BE49-F238E27FC236}">
                <a16:creationId xmlns:a16="http://schemas.microsoft.com/office/drawing/2014/main" id="{16C670AA-B1BC-B270-8521-2B02CDF93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22" y="3771157"/>
            <a:ext cx="5128578" cy="2945090"/>
          </a:xfrm>
          <a:prstGeom prst="rect">
            <a:avLst/>
          </a:prstGeom>
        </p:spPr>
      </p:pic>
      <p:pic>
        <p:nvPicPr>
          <p:cNvPr id="12" name="Resim 11" descr="ekran görüntüsü, yazılım, metin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4ACC662D-40F2-C50C-D437-EA376CF46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22" y="722488"/>
            <a:ext cx="5128578" cy="29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6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1EBFDB5-8274-2F78-0379-1E7E2E398BA8}"/>
              </a:ext>
            </a:extLst>
          </p:cNvPr>
          <p:cNvSpPr txBox="1"/>
          <p:nvPr/>
        </p:nvSpPr>
        <p:spPr>
          <a:xfrm>
            <a:off x="-84442" y="27709"/>
            <a:ext cx="1236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Gerekli olan ayarlamaları-cihaz-widget eklemelerini yaptıktan sonra NodeMCU kartımıza gerekli kütüphaneleri de ekledikten sonra</a:t>
            </a:r>
          </a:p>
          <a:p>
            <a:pPr algn="ctr"/>
            <a:r>
              <a:rPr lang="tr-TR" dirty="0"/>
              <a:t>Kodları yüklüyoruz</a:t>
            </a:r>
          </a:p>
        </p:txBody>
      </p:sp>
      <p:pic>
        <p:nvPicPr>
          <p:cNvPr id="6" name="Resim 5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E0DB4A2-8C38-8175-D50A-9A49BC327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13" y="674040"/>
            <a:ext cx="4084174" cy="5591216"/>
          </a:xfrm>
          <a:prstGeom prst="rect">
            <a:avLst/>
          </a:prstGeom>
        </p:spPr>
      </p:pic>
      <p:sp>
        <p:nvSpPr>
          <p:cNvPr id="7" name="Yuvarlatılmış Dikdörtgen 6">
            <a:extLst>
              <a:ext uri="{FF2B5EF4-FFF2-40B4-BE49-F238E27FC236}">
                <a16:creationId xmlns:a16="http://schemas.microsoft.com/office/drawing/2014/main" id="{1B37C914-2EE1-392A-A216-D5E64F03EE90}"/>
              </a:ext>
            </a:extLst>
          </p:cNvPr>
          <p:cNvSpPr/>
          <p:nvPr/>
        </p:nvSpPr>
        <p:spPr>
          <a:xfrm>
            <a:off x="6489396" y="989099"/>
            <a:ext cx="5306291" cy="4879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Blynk’in bize vermiş olduğu cihazlar kuracağımız bağlantı için tokenları görüyoruz. Bunlar cihazımız için unique olan yalnızca bize ait olan şifrelerdir. Ardından kartımızı bağlamak istediğimiz kablosuz agın ssid-password kısımlarını char olarak belirledikten sonra telefonumuza blynk’i yükleyip widgetları ekliyoruz ve son olarak kartımıza kodları boot ediyoruz ve her şey hazır</a:t>
            </a:r>
          </a:p>
        </p:txBody>
      </p:sp>
    </p:spTree>
    <p:extLst>
      <p:ext uri="{BB962C8B-B14F-4D97-AF65-F5344CB8AC3E}">
        <p14:creationId xmlns:p14="http://schemas.microsoft.com/office/powerpoint/2010/main" val="116256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376</Words>
  <Application>Microsoft Macintosh PowerPoint</Application>
  <PresentationFormat>Geniş ekran</PresentationFormat>
  <Paragraphs>58</Paragraphs>
  <Slides>8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3" baseType="lpstr">
      <vt:lpstr>Amazon Ember</vt:lpstr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Sinan Avcı</dc:creator>
  <cp:lastModifiedBy>Sinan Avcı</cp:lastModifiedBy>
  <cp:revision>7</cp:revision>
  <dcterms:created xsi:type="dcterms:W3CDTF">2023-12-09T12:22:42Z</dcterms:created>
  <dcterms:modified xsi:type="dcterms:W3CDTF">2024-05-20T13:28:43Z</dcterms:modified>
</cp:coreProperties>
</file>